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2204" y="2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Megan Welk 2/5</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8E53A5-EC02-40C1-9098-B77ACC23E1D1}" type="datetimeFigureOut">
              <a:rPr lang="en-US" smtClean="0"/>
              <a:t>5/14/2014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24C83F-ACFF-4FCF-8FAE-7CEDB9561EE7}" type="slidenum">
              <a:rPr lang="en-US" smtClean="0"/>
              <a:t>‹#›</a:t>
            </a:fld>
            <a:endParaRPr lang="en-US"/>
          </a:p>
        </p:txBody>
      </p:sp>
    </p:spTree>
    <p:extLst>
      <p:ext uri="{BB962C8B-B14F-4D97-AF65-F5344CB8AC3E}">
        <p14:creationId xmlns:p14="http://schemas.microsoft.com/office/powerpoint/2010/main" val="1170759990"/>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Megan Welk 2/5</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E08518-C140-4C46-AAA1-1A84C860AA45}" type="datetimeFigureOut">
              <a:rPr lang="en-US" smtClean="0"/>
              <a:t>5/14/2014</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B42612-6031-4679-B75D-213B34103291}" type="slidenum">
              <a:rPr lang="en-US" smtClean="0"/>
              <a:t>‹#›</a:t>
            </a:fld>
            <a:endParaRPr lang="en-US"/>
          </a:p>
        </p:txBody>
      </p:sp>
    </p:spTree>
    <p:extLst>
      <p:ext uri="{BB962C8B-B14F-4D97-AF65-F5344CB8AC3E}">
        <p14:creationId xmlns:p14="http://schemas.microsoft.com/office/powerpoint/2010/main" val="413789710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r>
              <a:rPr lang="en-US" smtClean="0"/>
              <a:t>Megan Welk 2/5</a:t>
            </a:r>
            <a:endParaRPr lang="en-US"/>
          </a:p>
        </p:txBody>
      </p:sp>
    </p:spTree>
    <p:extLst>
      <p:ext uri="{BB962C8B-B14F-4D97-AF65-F5344CB8AC3E}">
        <p14:creationId xmlns:p14="http://schemas.microsoft.com/office/powerpoint/2010/main" val="3108696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Header Placeholder 4"/>
          <p:cNvSpPr>
            <a:spLocks noGrp="1"/>
          </p:cNvSpPr>
          <p:nvPr>
            <p:ph type="hdr" sz="quarter" idx="10"/>
          </p:nvPr>
        </p:nvSpPr>
        <p:spPr/>
        <p:txBody>
          <a:bodyPr/>
          <a:lstStyle/>
          <a:p>
            <a:r>
              <a:rPr lang="en-US" smtClean="0"/>
              <a:t>Megan Welk 2/5</a:t>
            </a:r>
            <a:endParaRPr lang="en-US"/>
          </a:p>
        </p:txBody>
      </p:sp>
    </p:spTree>
    <p:extLst>
      <p:ext uri="{BB962C8B-B14F-4D97-AF65-F5344CB8AC3E}">
        <p14:creationId xmlns:p14="http://schemas.microsoft.com/office/powerpoint/2010/main" val="1267651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DDFC51-5D02-45CF-991D-157B34F2D267}" type="datetimeFigureOut">
              <a:rPr lang="en-US" smtClean="0"/>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DFC51-5D02-45CF-991D-157B34F2D267}" type="datetimeFigureOut">
              <a:rPr lang="en-US" smtClean="0"/>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DFC51-5D02-45CF-991D-157B34F2D267}" type="datetimeFigureOut">
              <a:rPr lang="en-US" smtClean="0"/>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DDFC51-5D02-45CF-991D-157B34F2D267}" type="datetimeFigureOut">
              <a:rPr lang="en-US" smtClean="0"/>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DFC51-5D02-45CF-991D-157B34F2D267}" type="datetimeFigureOut">
              <a:rPr lang="en-US" smtClean="0"/>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DDFC51-5D02-45CF-991D-157B34F2D267}" type="datetimeFigureOut">
              <a:rPr lang="en-US" smtClean="0"/>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DDFC51-5D02-45CF-991D-157B34F2D267}" type="datetimeFigureOut">
              <a:rPr lang="en-US" smtClean="0"/>
              <a:t>5/14/2014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DDFC51-5D02-45CF-991D-157B34F2D267}" type="datetimeFigureOut">
              <a:rPr lang="en-US" smtClean="0"/>
              <a:t>5/14/2014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DFC51-5D02-45CF-991D-157B34F2D267}" type="datetimeFigureOut">
              <a:rPr lang="en-US" smtClean="0"/>
              <a:t>5/14/2014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DFC51-5D02-45CF-991D-157B34F2D267}" type="datetimeFigureOut">
              <a:rPr lang="en-US" smtClean="0"/>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DFC51-5D02-45CF-991D-157B34F2D267}" type="datetimeFigureOut">
              <a:rPr lang="en-US" smtClean="0"/>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B25FB0-1FC9-48FD-BA7F-6BC73F782A1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BDDFC51-5D02-45CF-991D-157B34F2D267}" type="datetimeFigureOut">
              <a:rPr lang="en-US" smtClean="0"/>
              <a:t>5/14/2014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B25FB0-1FC9-48FD-BA7F-6BC73F782A1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ebmd.com/add-adhd/guide/adhd-adult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webm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2057400" y="3352800"/>
            <a:ext cx="4648200" cy="51816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5029200"/>
            <a:ext cx="1676400" cy="2438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8600" y="990600"/>
            <a:ext cx="1676400" cy="38862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057400" y="990600"/>
            <a:ext cx="4648200" cy="2209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447800" y="76200"/>
            <a:ext cx="39624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295400" y="0"/>
            <a:ext cx="4343400" cy="838200"/>
          </a:xfrm>
        </p:spPr>
        <p:txBody>
          <a:bodyPr>
            <a:normAutofit/>
          </a:bodyPr>
          <a:lstStyle/>
          <a:p>
            <a:r>
              <a:rPr lang="en-US" sz="1600" dirty="0" smtClean="0">
                <a:latin typeface="Britannic Bold" pitchFamily="34" charset="0"/>
              </a:rPr>
              <a:t>Attention Deficit Hyperactivity Disorder</a:t>
            </a:r>
            <a:br>
              <a:rPr lang="en-US" sz="1600" dirty="0" smtClean="0">
                <a:latin typeface="Britannic Bold" pitchFamily="34" charset="0"/>
              </a:rPr>
            </a:br>
            <a:r>
              <a:rPr lang="en-US" sz="1600" dirty="0" smtClean="0">
                <a:latin typeface="Britannic Bold" pitchFamily="34" charset="0"/>
              </a:rPr>
              <a:t>It’s not a disability, it’s a different ability</a:t>
            </a:r>
            <a:r>
              <a:rPr lang="en-US" sz="1600" dirty="0">
                <a:latin typeface="Britannic Bold" pitchFamily="34" charset="0"/>
              </a:rPr>
              <a:t>!</a:t>
            </a:r>
          </a:p>
        </p:txBody>
      </p:sp>
      <p:sp>
        <p:nvSpPr>
          <p:cNvPr id="3" name="Subtitle 2"/>
          <p:cNvSpPr>
            <a:spLocks noGrp="1"/>
          </p:cNvSpPr>
          <p:nvPr>
            <p:ph type="subTitle" idx="1"/>
          </p:nvPr>
        </p:nvSpPr>
        <p:spPr>
          <a:xfrm>
            <a:off x="2133600" y="990600"/>
            <a:ext cx="4495800" cy="2057400"/>
          </a:xfrm>
        </p:spPr>
        <p:txBody>
          <a:bodyPr>
            <a:noAutofit/>
          </a:bodyPr>
          <a:lstStyle/>
          <a:p>
            <a:r>
              <a:rPr lang="en-US" sz="900" b="1" dirty="0" smtClean="0">
                <a:solidFill>
                  <a:schemeClr val="tx1"/>
                </a:solidFill>
                <a:latin typeface="Calisto MT" pitchFamily="18" charset="0"/>
              </a:rPr>
              <a:t>Definition:</a:t>
            </a:r>
            <a:endParaRPr lang="en-US" sz="900" b="1" dirty="0">
              <a:solidFill>
                <a:schemeClr val="tx1"/>
              </a:solidFill>
              <a:latin typeface="Calisto MT" pitchFamily="18" charset="0"/>
            </a:endParaRPr>
          </a:p>
          <a:p>
            <a:r>
              <a:rPr lang="en-US" sz="900" dirty="0" smtClean="0">
                <a:solidFill>
                  <a:schemeClr val="tx1"/>
                </a:solidFill>
                <a:latin typeface="Calisto MT" pitchFamily="18" charset="0"/>
              </a:rPr>
              <a:t>ADHD is </a:t>
            </a:r>
            <a:r>
              <a:rPr lang="en-US" sz="900" dirty="0">
                <a:solidFill>
                  <a:schemeClr val="tx1"/>
                </a:solidFill>
                <a:latin typeface="Calisto MT" pitchFamily="18" charset="0"/>
              </a:rPr>
              <a:t>a common condition that affects children and adolescents and can continue into adulthood for some</a:t>
            </a:r>
            <a:r>
              <a:rPr lang="en-US" sz="900" dirty="0" smtClean="0">
                <a:solidFill>
                  <a:schemeClr val="tx1"/>
                </a:solidFill>
                <a:latin typeface="Calisto MT" pitchFamily="18" charset="0"/>
              </a:rPr>
              <a:t>. </a:t>
            </a:r>
          </a:p>
          <a:p>
            <a:r>
              <a:rPr lang="en-US" sz="900" dirty="0">
                <a:solidFill>
                  <a:schemeClr val="tx1"/>
                </a:solidFill>
                <a:latin typeface="Calisto MT" pitchFamily="18" charset="0"/>
              </a:rPr>
              <a:t>Children with ADHD generally have problems paying attention or concentrating. They can't seem to follow directions and are easily bored or frustrated with tasks. They also tend to move constantly and are impulsive, not stopping to think before they act. These behaviors are generally common in children. But they occur more often than usual and are more severe in a </a:t>
            </a:r>
            <a:r>
              <a:rPr lang="en-US" sz="900" dirty="0" smtClean="0">
                <a:solidFill>
                  <a:schemeClr val="tx1"/>
                </a:solidFill>
                <a:latin typeface="Calisto MT" pitchFamily="18" charset="0"/>
              </a:rPr>
              <a:t>child with ADHD.</a:t>
            </a:r>
          </a:p>
          <a:p>
            <a:r>
              <a:rPr lang="en-US" sz="900" dirty="0" smtClean="0">
                <a:solidFill>
                  <a:schemeClr val="tx1"/>
                </a:solidFill>
                <a:latin typeface="Calisto MT" pitchFamily="18" charset="0"/>
              </a:rPr>
              <a:t>These behaviors don’t just interfere with the child’s ability to function at school, they also interfere with their life at home.</a:t>
            </a:r>
          </a:p>
          <a:p>
            <a:r>
              <a:rPr lang="en-US" sz="900" b="1" dirty="0" smtClean="0">
                <a:solidFill>
                  <a:schemeClr val="tx1"/>
                </a:solidFill>
                <a:latin typeface="Calisto MT" pitchFamily="18" charset="0"/>
              </a:rPr>
              <a:t>In adults:</a:t>
            </a:r>
          </a:p>
          <a:p>
            <a:r>
              <a:rPr lang="en-US" sz="900" dirty="0">
                <a:solidFill>
                  <a:schemeClr val="tx1"/>
                </a:solidFill>
                <a:latin typeface="Calisto MT" pitchFamily="18" charset="0"/>
              </a:rPr>
              <a:t>Adults with ADHD may have difficulty with time management, organizational skills, goal setting, and employment. They may also have problems with relationships, self-esteem, and addictions.</a:t>
            </a:r>
          </a:p>
        </p:txBody>
      </p:sp>
      <p:sp>
        <p:nvSpPr>
          <p:cNvPr id="7" name="TextBox 6"/>
          <p:cNvSpPr txBox="1"/>
          <p:nvPr/>
        </p:nvSpPr>
        <p:spPr>
          <a:xfrm>
            <a:off x="304800" y="990600"/>
            <a:ext cx="1600200" cy="4108817"/>
          </a:xfrm>
          <a:prstGeom prst="rect">
            <a:avLst/>
          </a:prstGeom>
          <a:noFill/>
        </p:spPr>
        <p:txBody>
          <a:bodyPr wrap="square" rtlCol="0">
            <a:spAutoFit/>
          </a:bodyPr>
          <a:lstStyle/>
          <a:p>
            <a:pPr algn="ctr"/>
            <a:r>
              <a:rPr lang="en-US" sz="900" b="1" dirty="0" smtClean="0">
                <a:latin typeface="Calisto MT" pitchFamily="18" charset="0"/>
              </a:rPr>
              <a:t>Causes:</a:t>
            </a:r>
          </a:p>
          <a:p>
            <a:r>
              <a:rPr lang="en-US" sz="900" dirty="0">
                <a:latin typeface="Calisto MT" pitchFamily="18" charset="0"/>
              </a:rPr>
              <a:t>The exact cause of ADHD is not known, although researchers continue to study </a:t>
            </a:r>
            <a:r>
              <a:rPr lang="en-US" sz="900" dirty="0" smtClean="0">
                <a:latin typeface="Calisto MT" pitchFamily="18" charset="0"/>
              </a:rPr>
              <a:t>the brain</a:t>
            </a:r>
            <a:r>
              <a:rPr lang="en-US" sz="900" dirty="0">
                <a:latin typeface="Calisto MT" pitchFamily="18" charset="0"/>
              </a:rPr>
              <a:t> for clues. They suspect that there are several factors that may contribute to the condition, including:</a:t>
            </a:r>
          </a:p>
          <a:p>
            <a:r>
              <a:rPr lang="en-US" sz="900" b="1" dirty="0">
                <a:latin typeface="Calisto MT" pitchFamily="18" charset="0"/>
              </a:rPr>
              <a:t>Heredity</a:t>
            </a:r>
            <a:r>
              <a:rPr lang="en-US" sz="900" dirty="0">
                <a:latin typeface="Calisto MT" pitchFamily="18" charset="0"/>
              </a:rPr>
              <a:t>: The fact that ADHD tends to run in families suggests that children may inherit a tendency to develop ADHD from their parents.</a:t>
            </a:r>
          </a:p>
          <a:p>
            <a:r>
              <a:rPr lang="en-US" sz="900" b="1" dirty="0">
                <a:latin typeface="Calisto MT" pitchFamily="18" charset="0"/>
              </a:rPr>
              <a:t>Chemical imbalance</a:t>
            </a:r>
            <a:r>
              <a:rPr lang="en-US" sz="900" dirty="0">
                <a:latin typeface="Calisto MT" pitchFamily="18" charset="0"/>
              </a:rPr>
              <a:t>: Experts believe an imbalance of brain chemicals (neurotransmitters) that transmit nerve impulses may be a factor in the development </a:t>
            </a:r>
            <a:r>
              <a:rPr lang="en-US" sz="900" dirty="0" smtClean="0">
                <a:latin typeface="Calisto MT" pitchFamily="18" charset="0"/>
              </a:rPr>
              <a:t>of ADHD symptoms.</a:t>
            </a:r>
            <a:endParaRPr lang="en-US" sz="900" dirty="0">
              <a:latin typeface="Calisto MT" pitchFamily="18" charset="0"/>
            </a:endParaRPr>
          </a:p>
          <a:p>
            <a:r>
              <a:rPr lang="en-US" sz="900" b="1" dirty="0">
                <a:latin typeface="Calisto MT" pitchFamily="18" charset="0"/>
              </a:rPr>
              <a:t>Brain changes</a:t>
            </a:r>
            <a:r>
              <a:rPr lang="en-US" sz="900" dirty="0">
                <a:latin typeface="Calisto MT" pitchFamily="18" charset="0"/>
              </a:rPr>
              <a:t>: Areas of the brain that control attention are less active </a:t>
            </a:r>
            <a:r>
              <a:rPr lang="en-US" sz="900" dirty="0" smtClean="0">
                <a:latin typeface="Calisto MT" pitchFamily="18" charset="0"/>
              </a:rPr>
              <a:t>in children </a:t>
            </a:r>
            <a:r>
              <a:rPr lang="en-US" sz="900" dirty="0">
                <a:latin typeface="Calisto MT" pitchFamily="18" charset="0"/>
              </a:rPr>
              <a:t>with </a:t>
            </a:r>
            <a:r>
              <a:rPr lang="en-US" sz="900" dirty="0" smtClean="0">
                <a:latin typeface="Calisto MT" pitchFamily="18" charset="0"/>
              </a:rPr>
              <a:t>ADHD</a:t>
            </a:r>
            <a:r>
              <a:rPr lang="en-US" sz="900" dirty="0">
                <a:latin typeface="Calisto MT" pitchFamily="18" charset="0"/>
              </a:rPr>
              <a:t> than in children without ADHD.</a:t>
            </a:r>
          </a:p>
          <a:p>
            <a:pPr algn="ctr"/>
            <a:endParaRPr lang="en-US" sz="900" dirty="0" smtClean="0">
              <a:latin typeface="Calisto MT" pitchFamily="18" charset="0"/>
            </a:endParaRPr>
          </a:p>
          <a:p>
            <a:pPr algn="ctr"/>
            <a:endParaRPr lang="en-US" sz="900" b="1" dirty="0">
              <a:latin typeface="Calisto MT" pitchFamily="18" charset="0"/>
            </a:endParaRPr>
          </a:p>
        </p:txBody>
      </p:sp>
      <p:sp>
        <p:nvSpPr>
          <p:cNvPr id="9" name="TextBox 8"/>
          <p:cNvSpPr txBox="1"/>
          <p:nvPr/>
        </p:nvSpPr>
        <p:spPr>
          <a:xfrm>
            <a:off x="304800" y="5029200"/>
            <a:ext cx="1524000" cy="2723823"/>
          </a:xfrm>
          <a:prstGeom prst="rect">
            <a:avLst/>
          </a:prstGeom>
          <a:noFill/>
        </p:spPr>
        <p:txBody>
          <a:bodyPr wrap="square" rtlCol="0">
            <a:spAutoFit/>
          </a:bodyPr>
          <a:lstStyle/>
          <a:p>
            <a:pPr algn="ctr"/>
            <a:r>
              <a:rPr lang="en-US" sz="900" b="1" dirty="0" smtClean="0">
                <a:latin typeface="Calisto MT" pitchFamily="18" charset="0"/>
              </a:rPr>
              <a:t>Prevalence:</a:t>
            </a:r>
          </a:p>
          <a:p>
            <a:pPr>
              <a:buFont typeface="Arial" pitchFamily="34" charset="0"/>
              <a:buChar char="•"/>
            </a:pPr>
            <a:r>
              <a:rPr lang="en-US" sz="900" dirty="0" smtClean="0">
                <a:latin typeface="Calisto MT" pitchFamily="18" charset="0"/>
              </a:rPr>
              <a:t>This </a:t>
            </a:r>
            <a:r>
              <a:rPr lang="en-US" sz="900" dirty="0">
                <a:latin typeface="Calisto MT" pitchFamily="18" charset="0"/>
              </a:rPr>
              <a:t>condition is characterized by inattention, hyperactivity and impulsiveness. </a:t>
            </a:r>
            <a:endParaRPr lang="en-US" sz="900" dirty="0" smtClean="0">
              <a:latin typeface="Calisto MT" pitchFamily="18" charset="0"/>
            </a:endParaRPr>
          </a:p>
          <a:p>
            <a:pPr>
              <a:buFont typeface="Arial" pitchFamily="34" charset="0"/>
              <a:buChar char="•"/>
            </a:pPr>
            <a:r>
              <a:rPr lang="en-US" sz="900" dirty="0" smtClean="0">
                <a:latin typeface="Calisto MT" pitchFamily="18" charset="0"/>
              </a:rPr>
              <a:t>1.5 Million to 3.5 Million in the US</a:t>
            </a:r>
            <a:endParaRPr lang="en-US" sz="900" dirty="0">
              <a:latin typeface="Calisto MT" pitchFamily="18" charset="0"/>
            </a:endParaRPr>
          </a:p>
          <a:p>
            <a:pPr>
              <a:buFont typeface="Arial" pitchFamily="34" charset="0"/>
              <a:buChar char="•"/>
            </a:pPr>
            <a:r>
              <a:rPr lang="en-US" sz="900" dirty="0" smtClean="0">
                <a:latin typeface="Calisto MT" pitchFamily="18" charset="0"/>
              </a:rPr>
              <a:t>These </a:t>
            </a:r>
            <a:r>
              <a:rPr lang="en-US" sz="900" dirty="0">
                <a:latin typeface="Calisto MT" pitchFamily="18" charset="0"/>
              </a:rPr>
              <a:t>symptoms continue into adulthood for about 60% of children with </a:t>
            </a:r>
            <a:r>
              <a:rPr lang="en-US" sz="900" dirty="0" smtClean="0">
                <a:latin typeface="Calisto MT" pitchFamily="18" charset="0"/>
              </a:rPr>
              <a:t>ADHD. </a:t>
            </a:r>
          </a:p>
          <a:p>
            <a:pPr>
              <a:buFont typeface="Arial" pitchFamily="34" charset="0"/>
              <a:buChar char="•"/>
            </a:pPr>
            <a:r>
              <a:rPr lang="en-US" sz="900" dirty="0" smtClean="0">
                <a:latin typeface="Calisto MT" pitchFamily="18" charset="0"/>
              </a:rPr>
              <a:t>That </a:t>
            </a:r>
            <a:r>
              <a:rPr lang="en-US" sz="900" dirty="0">
                <a:latin typeface="Calisto MT" pitchFamily="18" charset="0"/>
              </a:rPr>
              <a:t>translates into 4% of the U.S. adult population, or 8 million adults. </a:t>
            </a:r>
            <a:endParaRPr lang="en-US" sz="900" dirty="0" smtClean="0">
              <a:latin typeface="Calisto MT" pitchFamily="18" charset="0"/>
            </a:endParaRPr>
          </a:p>
          <a:p>
            <a:pPr>
              <a:buFont typeface="Arial" pitchFamily="34" charset="0"/>
              <a:buChar char="•"/>
            </a:pPr>
            <a:r>
              <a:rPr lang="en-US" sz="900" dirty="0" smtClean="0">
                <a:latin typeface="Calisto MT" pitchFamily="18" charset="0"/>
              </a:rPr>
              <a:t>Few </a:t>
            </a:r>
            <a:r>
              <a:rPr lang="en-US" sz="900" dirty="0">
                <a:latin typeface="Calisto MT" pitchFamily="18" charset="0"/>
              </a:rPr>
              <a:t>adults are identified or treated for adult </a:t>
            </a:r>
            <a:r>
              <a:rPr lang="en-US" sz="900" dirty="0" smtClean="0">
                <a:latin typeface="Calisto MT" pitchFamily="18" charset="0"/>
              </a:rPr>
              <a:t>ADHD</a:t>
            </a:r>
            <a:r>
              <a:rPr lang="en-US" sz="900" dirty="0">
                <a:latin typeface="Calisto MT" pitchFamily="18" charset="0"/>
              </a:rPr>
              <a:t>.</a:t>
            </a:r>
            <a:r>
              <a:rPr lang="en-US" sz="900" dirty="0" smtClean="0">
                <a:latin typeface="Calisto MT" pitchFamily="18" charset="0"/>
              </a:rPr>
              <a:t> </a:t>
            </a:r>
            <a:r>
              <a:rPr lang="en-US" sz="900" dirty="0">
                <a:latin typeface="Calisto MT" pitchFamily="18" charset="0"/>
              </a:rPr>
              <a:t> </a:t>
            </a:r>
            <a:r>
              <a:rPr lang="en-US" sz="900" dirty="0"/>
              <a:t> </a:t>
            </a:r>
            <a:endParaRPr lang="en-US" sz="900" dirty="0" smtClean="0">
              <a:latin typeface="Calisto MT" pitchFamily="18" charset="0"/>
            </a:endParaRPr>
          </a:p>
          <a:p>
            <a:endParaRPr lang="en-US" sz="900" dirty="0" smtClean="0">
              <a:latin typeface="Calisto MT" pitchFamily="18" charset="0"/>
            </a:endParaRPr>
          </a:p>
          <a:p>
            <a:endParaRPr lang="en-US" sz="900" dirty="0">
              <a:latin typeface="Calisto MT" pitchFamily="18" charset="0"/>
            </a:endParaRPr>
          </a:p>
        </p:txBody>
      </p:sp>
      <p:sp>
        <p:nvSpPr>
          <p:cNvPr id="11265" name="Rectangle 1"/>
          <p:cNvSpPr>
            <a:spLocks noChangeArrowheads="1"/>
          </p:cNvSpPr>
          <p:nvPr/>
        </p:nvSpPr>
        <p:spPr bwMode="auto">
          <a:xfrm>
            <a:off x="0" y="-69249"/>
            <a:ext cx="6858000" cy="13849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sng" strike="noStrike" cap="none" normalizeH="0" baseline="0" dirty="0" smtClean="0">
              <a:ln>
                <a:noFill/>
              </a:ln>
              <a:solidFill>
                <a:srgbClr val="3789B9"/>
              </a:solidFill>
              <a:effectLst/>
              <a:latin typeface="Arial" pitchFamily="34" charset="0"/>
              <a:cs typeface="Arial" pitchFamily="34" charset="0"/>
            </a:endParaRPr>
          </a:p>
        </p:txBody>
      </p:sp>
      <p:pic>
        <p:nvPicPr>
          <p:cNvPr id="11267" name="Picture 3" descr="http://cdncache-a.akamaihd.net/items/it/img/arrow-10x10.png">
            <a:hlinkClick r:id="rId3" tooltip="Click to Continue &gt; by saveshare"/>
          </p:cNvPr>
          <p:cNvPicPr>
            <a:picLocks noChangeAspect="1" noChangeArrowheads="1"/>
          </p:cNvPicPr>
          <p:nvPr/>
        </p:nvPicPr>
        <p:blipFill>
          <a:blip r:embed="rId4" cstate="print"/>
          <a:srcRect/>
          <a:stretch>
            <a:fillRect/>
          </a:stretch>
        </p:blipFill>
        <p:spPr bwMode="auto">
          <a:xfrm>
            <a:off x="1409700" y="0"/>
            <a:ext cx="85725" cy="85725"/>
          </a:xfrm>
          <a:prstGeom prst="rect">
            <a:avLst/>
          </a:prstGeom>
          <a:noFill/>
        </p:spPr>
      </p:pic>
      <p:sp>
        <p:nvSpPr>
          <p:cNvPr id="11268" name="Rectangle 4"/>
          <p:cNvSpPr>
            <a:spLocks noChangeArrowheads="1"/>
          </p:cNvSpPr>
          <p:nvPr/>
        </p:nvSpPr>
        <p:spPr bwMode="auto">
          <a:xfrm>
            <a:off x="0" y="-69249"/>
            <a:ext cx="6858000" cy="13849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u="sng" dirty="0" smtClean="0">
                <a:solidFill>
                  <a:srgbClr val="3789B9"/>
                </a:solidFill>
                <a:latin typeface="Arial" pitchFamily="34" charset="0"/>
                <a:cs typeface="Arial" pitchFamily="34" charset="0"/>
              </a:rPr>
              <a:t> </a:t>
            </a:r>
            <a:r>
              <a:rPr lang="en-US" sz="900" dirty="0" smtClean="0">
                <a:solidFill>
                  <a:srgbClr val="3789B9"/>
                </a:solidFill>
                <a:latin typeface="Arial" pitchFamily="34" charset="0"/>
                <a:cs typeface="Arial" pitchFamily="34" charset="0"/>
              </a:rPr>
              <a:t>Megan </a:t>
            </a:r>
            <a:r>
              <a:rPr lang="en-US" sz="900" dirty="0" err="1" smtClean="0">
                <a:solidFill>
                  <a:srgbClr val="3789B9"/>
                </a:solidFill>
                <a:latin typeface="Arial" pitchFamily="34" charset="0"/>
                <a:cs typeface="Arial" pitchFamily="34" charset="0"/>
              </a:rPr>
              <a:t>Welk</a:t>
            </a:r>
            <a:r>
              <a:rPr lang="en-US" sz="900" dirty="0" smtClean="0">
                <a:solidFill>
                  <a:srgbClr val="3789B9"/>
                </a:solidFill>
                <a:latin typeface="Arial" pitchFamily="34" charset="0"/>
                <a:cs typeface="Arial" pitchFamily="34" charset="0"/>
              </a:rPr>
              <a:t> 2/5</a:t>
            </a:r>
            <a:endParaRPr kumimoji="0" lang="en-US" sz="900" b="0" i="0" u="sng" strike="noStrike" cap="none" normalizeH="0" baseline="0" dirty="0" smtClean="0">
              <a:ln>
                <a:noFill/>
              </a:ln>
              <a:solidFill>
                <a:srgbClr val="3789B9"/>
              </a:solidFill>
              <a:effectLst/>
              <a:latin typeface="Arial" pitchFamily="34" charset="0"/>
              <a:cs typeface="Arial" pitchFamily="34" charset="0"/>
            </a:endParaRPr>
          </a:p>
        </p:txBody>
      </p:sp>
      <p:sp>
        <p:nvSpPr>
          <p:cNvPr id="17" name="TextBox 16"/>
          <p:cNvSpPr txBox="1"/>
          <p:nvPr/>
        </p:nvSpPr>
        <p:spPr>
          <a:xfrm>
            <a:off x="2057400" y="3429000"/>
            <a:ext cx="4572000" cy="5493812"/>
          </a:xfrm>
          <a:prstGeom prst="rect">
            <a:avLst/>
          </a:prstGeom>
          <a:noFill/>
        </p:spPr>
        <p:txBody>
          <a:bodyPr wrap="square" rtlCol="0">
            <a:spAutoFit/>
          </a:bodyPr>
          <a:lstStyle/>
          <a:p>
            <a:pPr algn="ctr"/>
            <a:r>
              <a:rPr lang="en-US" sz="900" b="1" dirty="0" smtClean="0">
                <a:latin typeface="Calisto MT" pitchFamily="18" charset="0"/>
              </a:rPr>
              <a:t>Symptoms:</a:t>
            </a:r>
          </a:p>
          <a:p>
            <a:r>
              <a:rPr lang="en-US" sz="900" b="1" dirty="0" smtClean="0">
                <a:latin typeface="Calisto MT" pitchFamily="18" charset="0"/>
              </a:rPr>
              <a:t>Inattention:</a:t>
            </a:r>
            <a:r>
              <a:rPr lang="en-US" sz="900" dirty="0" smtClean="0">
                <a:latin typeface="Calisto MT" pitchFamily="18" charset="0"/>
              </a:rPr>
              <a:t> May not become noticeable until the child is in a difficult situation or challenging environment.</a:t>
            </a:r>
          </a:p>
          <a:p>
            <a:pPr>
              <a:buFont typeface="Arial" pitchFamily="34" charset="0"/>
              <a:buChar char="•"/>
            </a:pPr>
            <a:r>
              <a:rPr lang="en-US" sz="900" dirty="0" smtClean="0">
                <a:latin typeface="Calisto MT" pitchFamily="18" charset="0"/>
              </a:rPr>
              <a:t> Difficulty paying attention to details and tendency to make careless mistakes in school or other activities</a:t>
            </a:r>
          </a:p>
          <a:p>
            <a:pPr>
              <a:buFont typeface="Arial" pitchFamily="34" charset="0"/>
              <a:buChar char="•"/>
            </a:pPr>
            <a:r>
              <a:rPr lang="en-US" sz="900" dirty="0" smtClean="0">
                <a:latin typeface="Calisto MT" pitchFamily="18" charset="0"/>
              </a:rPr>
              <a:t>Easily distracted and frequently interrupting ongoing tasks</a:t>
            </a:r>
          </a:p>
          <a:p>
            <a:pPr>
              <a:buFont typeface="Arial" pitchFamily="34" charset="0"/>
              <a:buChar char="•"/>
            </a:pPr>
            <a:r>
              <a:rPr lang="en-US" sz="900" dirty="0" smtClean="0">
                <a:latin typeface="Calisto MT" pitchFamily="18" charset="0"/>
              </a:rPr>
              <a:t>Inability to sustain attention on tasks or activities</a:t>
            </a:r>
          </a:p>
          <a:p>
            <a:pPr>
              <a:buFont typeface="Arial" pitchFamily="34" charset="0"/>
              <a:buChar char="•"/>
            </a:pPr>
            <a:r>
              <a:rPr lang="en-US" sz="900" dirty="0" smtClean="0">
                <a:latin typeface="Calisto MT" pitchFamily="18" charset="0"/>
              </a:rPr>
              <a:t>Difficulty finishing schoolwork or paperwork or performing tasks that require concentration</a:t>
            </a:r>
          </a:p>
          <a:p>
            <a:pPr>
              <a:buFont typeface="Arial" pitchFamily="34" charset="0"/>
              <a:buChar char="•"/>
            </a:pPr>
            <a:r>
              <a:rPr lang="en-US" sz="900" dirty="0" smtClean="0">
                <a:latin typeface="Calisto MT" pitchFamily="18" charset="0"/>
              </a:rPr>
              <a:t>Frequent shifts from one uncompleted activity to another</a:t>
            </a:r>
          </a:p>
          <a:p>
            <a:pPr>
              <a:buFont typeface="Arial" pitchFamily="34" charset="0"/>
              <a:buChar char="•"/>
            </a:pPr>
            <a:r>
              <a:rPr lang="en-US" sz="900" dirty="0" smtClean="0">
                <a:latin typeface="Calisto MT" pitchFamily="18" charset="0"/>
              </a:rPr>
              <a:t>Procrastination</a:t>
            </a:r>
          </a:p>
          <a:p>
            <a:pPr>
              <a:buFont typeface="Arial" pitchFamily="34" charset="0"/>
              <a:buChar char="•"/>
            </a:pPr>
            <a:r>
              <a:rPr lang="en-US" sz="900" dirty="0" smtClean="0">
                <a:latin typeface="Calisto MT" pitchFamily="18" charset="0"/>
              </a:rPr>
              <a:t>Disorganized work habits</a:t>
            </a:r>
          </a:p>
          <a:p>
            <a:pPr>
              <a:buFont typeface="Arial" pitchFamily="34" charset="0"/>
              <a:buChar char="•"/>
            </a:pPr>
            <a:r>
              <a:rPr lang="en-US" sz="900" dirty="0" smtClean="0">
                <a:latin typeface="Calisto MT" pitchFamily="18" charset="0"/>
              </a:rPr>
              <a:t>Forgetfulness in daily</a:t>
            </a:r>
          </a:p>
          <a:p>
            <a:pPr>
              <a:buFont typeface="Arial" pitchFamily="34" charset="0"/>
              <a:buChar char="•"/>
            </a:pPr>
            <a:r>
              <a:rPr lang="en-US" sz="900" dirty="0" smtClean="0">
                <a:latin typeface="Calisto MT" pitchFamily="18" charset="0"/>
              </a:rPr>
              <a:t>Failure to complete tasks such as homework or chores</a:t>
            </a:r>
          </a:p>
          <a:p>
            <a:pPr>
              <a:buFont typeface="Arial" pitchFamily="34" charset="0"/>
              <a:buChar char="•"/>
            </a:pPr>
            <a:r>
              <a:rPr lang="en-US" sz="900" dirty="0" smtClean="0">
                <a:latin typeface="Calisto MT" pitchFamily="18" charset="0"/>
              </a:rPr>
              <a:t>Frequent shifts in conversation, not listening to others, not keeping one's mind on conversations, and not following details or rules of activities in social situations</a:t>
            </a:r>
          </a:p>
          <a:p>
            <a:pPr>
              <a:buFont typeface="Arial" pitchFamily="34" charset="0"/>
              <a:buChar char="•"/>
            </a:pPr>
            <a:endParaRPr lang="en-US" sz="900" dirty="0" smtClean="0">
              <a:latin typeface="Calisto MT" pitchFamily="18" charset="0"/>
            </a:endParaRPr>
          </a:p>
          <a:p>
            <a:r>
              <a:rPr lang="en-US" sz="900" b="1" dirty="0" smtClean="0">
                <a:latin typeface="Calisto MT" pitchFamily="18" charset="0"/>
              </a:rPr>
              <a:t>Hyperactivity: </a:t>
            </a:r>
            <a:r>
              <a:rPr lang="en-US" sz="900" dirty="0" smtClean="0">
                <a:latin typeface="Calisto MT" pitchFamily="18" charset="0"/>
              </a:rPr>
              <a:t>Shown in very young children (preschoolers) and are always present before the child is seven years old.</a:t>
            </a:r>
          </a:p>
          <a:p>
            <a:pPr>
              <a:buFont typeface="Arial" pitchFamily="34" charset="0"/>
              <a:buChar char="•"/>
            </a:pPr>
            <a:r>
              <a:rPr lang="en-US" sz="900" dirty="0" smtClean="0">
                <a:latin typeface="Calisto MT" pitchFamily="18" charset="0"/>
              </a:rPr>
              <a:t>Fidgeting, squirming when seated</a:t>
            </a:r>
          </a:p>
          <a:p>
            <a:pPr>
              <a:buFont typeface="Arial" pitchFamily="34" charset="0"/>
              <a:buChar char="•"/>
            </a:pPr>
            <a:r>
              <a:rPr lang="en-US" sz="900" dirty="0" smtClean="0">
                <a:latin typeface="Calisto MT" pitchFamily="18" charset="0"/>
              </a:rPr>
              <a:t>Getting up frequently to walk or run around</a:t>
            </a:r>
          </a:p>
          <a:p>
            <a:pPr>
              <a:buFont typeface="Arial" pitchFamily="34" charset="0"/>
              <a:buChar char="•"/>
            </a:pPr>
            <a:r>
              <a:rPr lang="en-US" sz="900" dirty="0" smtClean="0">
                <a:latin typeface="Calisto MT" pitchFamily="18" charset="0"/>
              </a:rPr>
              <a:t>Running or climbing excessively when it's inappropriate (in teens this may appear as restlessness)</a:t>
            </a:r>
          </a:p>
          <a:p>
            <a:pPr>
              <a:buFont typeface="Arial" pitchFamily="34" charset="0"/>
              <a:buChar char="•"/>
            </a:pPr>
            <a:r>
              <a:rPr lang="en-US" sz="900" dirty="0" smtClean="0">
                <a:latin typeface="Calisto MT" pitchFamily="18" charset="0"/>
              </a:rPr>
              <a:t>Having difficulty playing quietly or engaging in quiet leisure activities</a:t>
            </a:r>
          </a:p>
          <a:p>
            <a:pPr>
              <a:buFont typeface="Arial" pitchFamily="34" charset="0"/>
              <a:buChar char="•"/>
            </a:pPr>
            <a:r>
              <a:rPr lang="en-US" sz="900" dirty="0" smtClean="0">
                <a:latin typeface="Calisto MT" pitchFamily="18" charset="0"/>
              </a:rPr>
              <a:t>Always being 'on the go'</a:t>
            </a:r>
          </a:p>
          <a:p>
            <a:pPr>
              <a:buFont typeface="Arial" pitchFamily="34" charset="0"/>
              <a:buChar char="•"/>
            </a:pPr>
            <a:r>
              <a:rPr lang="en-US" sz="900" dirty="0" smtClean="0">
                <a:latin typeface="Calisto MT" pitchFamily="18" charset="0"/>
              </a:rPr>
              <a:t>Often talking excessively</a:t>
            </a:r>
          </a:p>
          <a:p>
            <a:endParaRPr lang="en-US" sz="900" dirty="0" smtClean="0">
              <a:latin typeface="Calisto MT" pitchFamily="18" charset="0"/>
            </a:endParaRPr>
          </a:p>
          <a:p>
            <a:r>
              <a:rPr lang="en-US" sz="900" b="1" dirty="0" smtClean="0">
                <a:latin typeface="Calisto MT" pitchFamily="18" charset="0"/>
              </a:rPr>
              <a:t>Impulsivity:</a:t>
            </a:r>
            <a:r>
              <a:rPr lang="en-US" sz="900" dirty="0"/>
              <a:t> </a:t>
            </a:r>
            <a:endParaRPr lang="en-US" sz="900" dirty="0" smtClean="0"/>
          </a:p>
          <a:p>
            <a:pPr>
              <a:buFont typeface="Arial" pitchFamily="34" charset="0"/>
              <a:buChar char="•"/>
            </a:pPr>
            <a:r>
              <a:rPr lang="en-US" sz="900" dirty="0" smtClean="0">
                <a:latin typeface="Calisto MT" pitchFamily="18" charset="0"/>
              </a:rPr>
              <a:t>Impatience</a:t>
            </a:r>
            <a:endParaRPr lang="en-US" sz="900" dirty="0">
              <a:latin typeface="Calisto MT" pitchFamily="18" charset="0"/>
            </a:endParaRPr>
          </a:p>
          <a:p>
            <a:pPr>
              <a:buFont typeface="Arial" pitchFamily="34" charset="0"/>
              <a:buChar char="•"/>
            </a:pPr>
            <a:r>
              <a:rPr lang="en-US" sz="900" dirty="0">
                <a:latin typeface="Calisto MT" pitchFamily="18" charset="0"/>
              </a:rPr>
              <a:t>Difficulty delaying responses</a:t>
            </a:r>
          </a:p>
          <a:p>
            <a:pPr>
              <a:buFont typeface="Arial" pitchFamily="34" charset="0"/>
              <a:buChar char="•"/>
            </a:pPr>
            <a:r>
              <a:rPr lang="en-US" sz="900" dirty="0">
                <a:latin typeface="Calisto MT" pitchFamily="18" charset="0"/>
              </a:rPr>
              <a:t>Blurting out answers before questions have been completed</a:t>
            </a:r>
          </a:p>
          <a:p>
            <a:pPr>
              <a:buFont typeface="Arial" pitchFamily="34" charset="0"/>
              <a:buChar char="•"/>
            </a:pPr>
            <a:r>
              <a:rPr lang="en-US" sz="900" dirty="0">
                <a:latin typeface="Calisto MT" pitchFamily="18" charset="0"/>
              </a:rPr>
              <a:t>Difficulty awaiting one's turn</a:t>
            </a:r>
          </a:p>
          <a:p>
            <a:pPr>
              <a:buFont typeface="Arial" pitchFamily="34" charset="0"/>
              <a:buChar char="•"/>
            </a:pPr>
            <a:r>
              <a:rPr lang="en-US" sz="900" dirty="0">
                <a:latin typeface="Calisto MT" pitchFamily="18" charset="0"/>
              </a:rPr>
              <a:t>Frequently interrupting or intruding on others to the point of causing problems in social or work settings</a:t>
            </a:r>
          </a:p>
          <a:p>
            <a:pPr>
              <a:buFont typeface="Arial" pitchFamily="34" charset="0"/>
              <a:buChar char="•"/>
            </a:pPr>
            <a:r>
              <a:rPr lang="en-US" sz="900" dirty="0">
                <a:latin typeface="Calisto MT" pitchFamily="18" charset="0"/>
              </a:rPr>
              <a:t>Initiating conversations at inappropriate times</a:t>
            </a:r>
          </a:p>
          <a:p>
            <a:endParaRPr lang="en-US" sz="900" b="1" dirty="0" smtClean="0">
              <a:latin typeface="Calisto MT" pitchFamily="18" charset="0"/>
            </a:endParaRPr>
          </a:p>
          <a:p>
            <a:endParaRPr lang="en-US" sz="900" b="1" dirty="0" smtClean="0">
              <a:latin typeface="Calisto MT" pitchFamily="18" charset="0"/>
            </a:endParaRPr>
          </a:p>
          <a:p>
            <a:endParaRPr lang="en-US" sz="900" b="1" dirty="0" smtClean="0">
              <a:latin typeface="Calisto MT" pitchFamily="18" charset="0"/>
            </a:endParaRPr>
          </a:p>
          <a:p>
            <a:endParaRPr lang="en-US" sz="900" b="1" dirty="0">
              <a:latin typeface="Calisto MT" pitchFamily="18" charset="0"/>
            </a:endParaRPr>
          </a:p>
        </p:txBody>
      </p:sp>
      <p:pic>
        <p:nvPicPr>
          <p:cNvPr id="19" name="Picture 18" descr="download (2).jpg"/>
          <p:cNvPicPr>
            <a:picLocks noChangeAspect="1"/>
          </p:cNvPicPr>
          <p:nvPr/>
        </p:nvPicPr>
        <p:blipFill>
          <a:blip r:embed="rId5" cstate="print"/>
          <a:stretch>
            <a:fillRect/>
          </a:stretch>
        </p:blipFill>
        <p:spPr>
          <a:xfrm>
            <a:off x="228600" y="7543800"/>
            <a:ext cx="1676400" cy="1219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609600" y="5562600"/>
            <a:ext cx="1676400" cy="1371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28600" y="3124200"/>
            <a:ext cx="2362200" cy="2286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28600" y="304800"/>
            <a:ext cx="2362200" cy="26670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4800" y="304800"/>
            <a:ext cx="2057400" cy="2585323"/>
          </a:xfrm>
          <a:prstGeom prst="rect">
            <a:avLst/>
          </a:prstGeom>
          <a:noFill/>
        </p:spPr>
        <p:txBody>
          <a:bodyPr wrap="square" rtlCol="0">
            <a:spAutoFit/>
          </a:bodyPr>
          <a:lstStyle/>
          <a:p>
            <a:pPr algn="ctr"/>
            <a:r>
              <a:rPr lang="en-US" sz="900" b="1" dirty="0" smtClean="0">
                <a:latin typeface="Calisto MT" pitchFamily="18" charset="0"/>
              </a:rPr>
              <a:t>Assistive Technology:</a:t>
            </a:r>
          </a:p>
          <a:p>
            <a:pPr>
              <a:buFont typeface="Arial" pitchFamily="34" charset="0"/>
              <a:buChar char="•"/>
            </a:pPr>
            <a:r>
              <a:rPr lang="en-US" sz="900" dirty="0" smtClean="0">
                <a:latin typeface="Calisto MT" pitchFamily="18" charset="0"/>
              </a:rPr>
              <a:t>Clickers: Remote controls that record students answers. It engages the student.</a:t>
            </a:r>
          </a:p>
          <a:p>
            <a:pPr>
              <a:buFont typeface="Arial" pitchFamily="34" charset="0"/>
              <a:buChar char="•"/>
            </a:pPr>
            <a:r>
              <a:rPr lang="en-US" sz="900" dirty="0" err="1" smtClean="0">
                <a:latin typeface="Calisto MT" pitchFamily="18" charset="0"/>
              </a:rPr>
              <a:t>iPads</a:t>
            </a:r>
            <a:r>
              <a:rPr lang="en-US" sz="900" dirty="0" smtClean="0">
                <a:latin typeface="Calisto MT" pitchFamily="18" charset="0"/>
              </a:rPr>
              <a:t>: Visual, hands on and can be auditory. So many apps that can support the child.</a:t>
            </a:r>
          </a:p>
          <a:p>
            <a:pPr>
              <a:buFont typeface="Arial" pitchFamily="34" charset="0"/>
              <a:buChar char="•"/>
            </a:pPr>
            <a:r>
              <a:rPr lang="en-US" sz="900" dirty="0" err="1" smtClean="0">
                <a:latin typeface="Calisto MT" pitchFamily="18" charset="0"/>
              </a:rPr>
              <a:t>SmartBoards</a:t>
            </a:r>
            <a:r>
              <a:rPr lang="en-US" sz="900" dirty="0" smtClean="0">
                <a:latin typeface="Calisto MT" pitchFamily="18" charset="0"/>
              </a:rPr>
              <a:t>: Great </a:t>
            </a:r>
            <a:r>
              <a:rPr lang="en-US" sz="900" dirty="0">
                <a:latin typeface="Calisto MT" pitchFamily="18" charset="0"/>
              </a:rPr>
              <a:t>way to provide engaging lessons and differentiated  instruction</a:t>
            </a:r>
            <a:r>
              <a:rPr lang="en-US" sz="900" dirty="0" smtClean="0">
                <a:latin typeface="Calisto MT" pitchFamily="18" charset="0"/>
              </a:rPr>
              <a:t>.</a:t>
            </a:r>
          </a:p>
          <a:p>
            <a:pPr>
              <a:buFont typeface="Arial" pitchFamily="34" charset="0"/>
              <a:buChar char="•"/>
            </a:pPr>
            <a:endParaRPr lang="en-US" sz="900" dirty="0">
              <a:latin typeface="Calisto MT" pitchFamily="18" charset="0"/>
            </a:endParaRPr>
          </a:p>
          <a:p>
            <a:pPr algn="ctr"/>
            <a:r>
              <a:rPr lang="en-US" sz="900" b="1" dirty="0" smtClean="0">
                <a:latin typeface="Calisto MT" pitchFamily="18" charset="0"/>
              </a:rPr>
              <a:t>Non-technological Assistive Technology:</a:t>
            </a:r>
          </a:p>
          <a:p>
            <a:pPr>
              <a:buFont typeface="Arial" pitchFamily="34" charset="0"/>
              <a:buChar char="•"/>
            </a:pPr>
            <a:r>
              <a:rPr lang="en-US" sz="900" dirty="0" smtClean="0">
                <a:latin typeface="Calisto MT" pitchFamily="18" charset="0"/>
              </a:rPr>
              <a:t>Highlighters</a:t>
            </a:r>
          </a:p>
          <a:p>
            <a:pPr>
              <a:buFont typeface="Arial" pitchFamily="34" charset="0"/>
              <a:buChar char="•"/>
            </a:pPr>
            <a:r>
              <a:rPr lang="en-US" sz="900" dirty="0" smtClean="0">
                <a:latin typeface="Calisto MT" pitchFamily="18" charset="0"/>
              </a:rPr>
              <a:t>Timers</a:t>
            </a:r>
          </a:p>
          <a:p>
            <a:pPr>
              <a:buFont typeface="Arial" pitchFamily="34" charset="0"/>
              <a:buChar char="•"/>
            </a:pPr>
            <a:r>
              <a:rPr lang="en-US" sz="900" dirty="0" smtClean="0">
                <a:latin typeface="Calisto MT" pitchFamily="18" charset="0"/>
              </a:rPr>
              <a:t>Stress Balls</a:t>
            </a:r>
          </a:p>
          <a:p>
            <a:pPr>
              <a:buFont typeface="Arial" pitchFamily="34" charset="0"/>
              <a:buChar char="•"/>
            </a:pPr>
            <a:r>
              <a:rPr lang="en-US" sz="900" dirty="0" smtClean="0">
                <a:latin typeface="Calisto MT" pitchFamily="18" charset="0"/>
              </a:rPr>
              <a:t>Graphic Organizers</a:t>
            </a:r>
          </a:p>
          <a:p>
            <a:pPr>
              <a:buFont typeface="Arial" pitchFamily="34" charset="0"/>
              <a:buChar char="•"/>
            </a:pPr>
            <a:r>
              <a:rPr lang="en-US" sz="900" dirty="0" smtClean="0">
                <a:latin typeface="Calisto MT" pitchFamily="18" charset="0"/>
              </a:rPr>
              <a:t>Sticky Notes</a:t>
            </a:r>
            <a:endParaRPr lang="en-US" sz="900" dirty="0">
              <a:latin typeface="Calisto MT" pitchFamily="18" charset="0"/>
            </a:endParaRPr>
          </a:p>
        </p:txBody>
      </p:sp>
      <p:pic>
        <p:nvPicPr>
          <p:cNvPr id="6" name="Picture 5" descr="adhd2.jpg"/>
          <p:cNvPicPr>
            <a:picLocks noChangeAspect="1"/>
          </p:cNvPicPr>
          <p:nvPr/>
        </p:nvPicPr>
        <p:blipFill>
          <a:blip r:embed="rId3" cstate="print"/>
          <a:stretch>
            <a:fillRect/>
          </a:stretch>
        </p:blipFill>
        <p:spPr>
          <a:xfrm>
            <a:off x="2743200" y="304800"/>
            <a:ext cx="3771900" cy="8454810"/>
          </a:xfrm>
          <a:prstGeom prst="rect">
            <a:avLst/>
          </a:prstGeom>
        </p:spPr>
      </p:pic>
      <p:sp>
        <p:nvSpPr>
          <p:cNvPr id="8" name="TextBox 7"/>
          <p:cNvSpPr txBox="1"/>
          <p:nvPr/>
        </p:nvSpPr>
        <p:spPr>
          <a:xfrm>
            <a:off x="304800" y="3124200"/>
            <a:ext cx="2209800" cy="2308324"/>
          </a:xfrm>
          <a:prstGeom prst="rect">
            <a:avLst/>
          </a:prstGeom>
          <a:noFill/>
        </p:spPr>
        <p:txBody>
          <a:bodyPr wrap="square" rtlCol="0">
            <a:spAutoFit/>
          </a:bodyPr>
          <a:lstStyle/>
          <a:p>
            <a:pPr algn="ctr"/>
            <a:r>
              <a:rPr lang="en-US" sz="900" b="1" dirty="0" smtClean="0">
                <a:latin typeface="Calisto MT" pitchFamily="18" charset="0"/>
              </a:rPr>
              <a:t>Treatment:</a:t>
            </a:r>
          </a:p>
          <a:p>
            <a:pPr>
              <a:buFont typeface="Arial" pitchFamily="34" charset="0"/>
              <a:buChar char="•"/>
            </a:pPr>
            <a:r>
              <a:rPr lang="en-US" sz="900" dirty="0" smtClean="0">
                <a:latin typeface="Calisto MT" pitchFamily="18" charset="0"/>
              </a:rPr>
              <a:t>Medication therapy is an important component of treating ADHD. There are many types of drugs that can be used to control symptoms of ADHD.</a:t>
            </a:r>
          </a:p>
          <a:p>
            <a:pPr>
              <a:buFont typeface="Arial" pitchFamily="34" charset="0"/>
              <a:buChar char="•"/>
            </a:pPr>
            <a:r>
              <a:rPr lang="en-US" sz="900" dirty="0" smtClean="0">
                <a:latin typeface="Calisto MT" pitchFamily="18" charset="0"/>
              </a:rPr>
              <a:t>ADHD medications are available in short-acting (immediate-release), intermediate-acting, and long-acting forms. It may take some time for a doctor to find the most effective drug, dosage, and schedule for someone with ADHD.</a:t>
            </a:r>
          </a:p>
          <a:p>
            <a:pPr algn="ctr"/>
            <a:r>
              <a:rPr lang="en-US" sz="900" b="1" dirty="0" smtClean="0">
                <a:latin typeface="Calisto MT" pitchFamily="18" charset="0"/>
              </a:rPr>
              <a:t>Side Effects:</a:t>
            </a:r>
          </a:p>
          <a:p>
            <a:pPr>
              <a:buFont typeface="Arial" pitchFamily="34" charset="0"/>
              <a:buChar char="•"/>
            </a:pPr>
            <a:r>
              <a:rPr lang="en-US" sz="900" dirty="0" smtClean="0">
                <a:latin typeface="Calisto MT" pitchFamily="18" charset="0"/>
              </a:rPr>
              <a:t>Decreased appetite/weight loss</a:t>
            </a:r>
            <a:endParaRPr lang="en-US" sz="900" dirty="0">
              <a:latin typeface="Calisto MT" pitchFamily="18" charset="0"/>
            </a:endParaRPr>
          </a:p>
          <a:p>
            <a:pPr>
              <a:buFont typeface="Arial" pitchFamily="34" charset="0"/>
              <a:buChar char="•"/>
            </a:pPr>
            <a:r>
              <a:rPr lang="en-US" sz="900" dirty="0">
                <a:latin typeface="Calisto MT" pitchFamily="18" charset="0"/>
              </a:rPr>
              <a:t>Sleep problems</a:t>
            </a:r>
          </a:p>
          <a:p>
            <a:pPr>
              <a:buFont typeface="Arial" pitchFamily="34" charset="0"/>
              <a:buChar char="•"/>
            </a:pPr>
            <a:r>
              <a:rPr lang="en-US" sz="900" dirty="0">
                <a:latin typeface="Calisto MT" pitchFamily="18" charset="0"/>
              </a:rPr>
              <a:t>Headaches</a:t>
            </a:r>
          </a:p>
          <a:p>
            <a:pPr>
              <a:buFont typeface="Arial" pitchFamily="34" charset="0"/>
              <a:buChar char="•"/>
            </a:pPr>
            <a:r>
              <a:rPr lang="en-US" sz="900" dirty="0" smtClean="0">
                <a:latin typeface="Calisto MT" pitchFamily="18" charset="0"/>
              </a:rPr>
              <a:t>Jitteriness</a:t>
            </a:r>
            <a:endParaRPr lang="en-US" sz="900" dirty="0">
              <a:latin typeface="Calisto MT" pitchFamily="18" charset="0"/>
            </a:endParaRPr>
          </a:p>
        </p:txBody>
      </p:sp>
      <p:sp>
        <p:nvSpPr>
          <p:cNvPr id="14" name="TextBox 13"/>
          <p:cNvSpPr txBox="1"/>
          <p:nvPr/>
        </p:nvSpPr>
        <p:spPr>
          <a:xfrm>
            <a:off x="609600" y="5562600"/>
            <a:ext cx="1676400" cy="2031325"/>
          </a:xfrm>
          <a:prstGeom prst="rect">
            <a:avLst/>
          </a:prstGeom>
          <a:noFill/>
        </p:spPr>
        <p:txBody>
          <a:bodyPr wrap="square" rtlCol="0">
            <a:spAutoFit/>
          </a:bodyPr>
          <a:lstStyle/>
          <a:p>
            <a:pPr algn="ctr"/>
            <a:r>
              <a:rPr lang="en-US" sz="900" b="1" dirty="0" smtClean="0">
                <a:latin typeface="Calisto MT" pitchFamily="18" charset="0"/>
              </a:rPr>
              <a:t>Information and Support:</a:t>
            </a:r>
          </a:p>
          <a:p>
            <a:pPr>
              <a:buFont typeface="Arial" pitchFamily="34" charset="0"/>
              <a:buChar char="•"/>
            </a:pPr>
            <a:r>
              <a:rPr lang="en-US" sz="900" dirty="0" smtClean="0">
                <a:latin typeface="Calisto MT" pitchFamily="18" charset="0"/>
              </a:rPr>
              <a:t>There are a lot of websites and forums where parents can talk to one another and share information.</a:t>
            </a:r>
          </a:p>
          <a:p>
            <a:pPr>
              <a:buFont typeface="Arial" pitchFamily="34" charset="0"/>
              <a:buChar char="•"/>
            </a:pPr>
            <a:r>
              <a:rPr lang="en-US" sz="900" dirty="0" smtClean="0">
                <a:latin typeface="Calisto MT" pitchFamily="18" charset="0"/>
                <a:hlinkClick r:id="rId4"/>
              </a:rPr>
              <a:t>www.webmd.com</a:t>
            </a:r>
            <a:r>
              <a:rPr lang="en-US" sz="900" dirty="0" smtClean="0">
                <a:latin typeface="Calisto MT" pitchFamily="18" charset="0"/>
              </a:rPr>
              <a:t> has a lot of information for parents who are still becoming familiar with ADHD.</a:t>
            </a:r>
          </a:p>
          <a:p>
            <a:pPr>
              <a:buFont typeface="Arial" pitchFamily="34" charset="0"/>
              <a:buChar char="•"/>
            </a:pPr>
            <a:endParaRPr lang="en-US" sz="900" dirty="0">
              <a:latin typeface="Calisto MT" pitchFamily="18" charset="0"/>
            </a:endParaRPr>
          </a:p>
          <a:p>
            <a:pPr>
              <a:buFont typeface="Arial" pitchFamily="34" charset="0"/>
              <a:buChar char="•"/>
            </a:pPr>
            <a:endParaRPr lang="en-US" sz="900" dirty="0" smtClean="0">
              <a:latin typeface="Calisto MT" pitchFamily="18" charset="0"/>
            </a:endParaRPr>
          </a:p>
          <a:p>
            <a:pPr>
              <a:buFont typeface="Arial" pitchFamily="34" charset="0"/>
              <a:buChar char="•"/>
            </a:pPr>
            <a:endParaRPr lang="en-US" sz="900" dirty="0">
              <a:latin typeface="Calisto MT" pitchFamily="18" charset="0"/>
            </a:endParaRPr>
          </a:p>
          <a:p>
            <a:pPr>
              <a:buFont typeface="Arial" pitchFamily="34" charset="0"/>
              <a:buChar char="•"/>
            </a:pPr>
            <a:endParaRPr lang="en-US" sz="900" dirty="0" smtClean="0">
              <a:latin typeface="Calisto MT" pitchFamily="18" charset="0"/>
            </a:endParaRPr>
          </a:p>
          <a:p>
            <a:endParaRPr lang="en-US" sz="900" dirty="0">
              <a:latin typeface="Calisto MT" pitchFamily="18" charset="0"/>
            </a:endParaRPr>
          </a:p>
        </p:txBody>
      </p:sp>
      <p:pic>
        <p:nvPicPr>
          <p:cNvPr id="16" name="Picture 15" descr="adhd 3.jpg"/>
          <p:cNvPicPr>
            <a:picLocks noChangeAspect="1"/>
          </p:cNvPicPr>
          <p:nvPr/>
        </p:nvPicPr>
        <p:blipFill>
          <a:blip r:embed="rId5" cstate="print"/>
          <a:stretch>
            <a:fillRect/>
          </a:stretch>
        </p:blipFill>
        <p:spPr>
          <a:xfrm>
            <a:off x="76200" y="7010400"/>
            <a:ext cx="2438400" cy="18764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469</Words>
  <Application>Microsoft Office PowerPoint</Application>
  <PresentationFormat>On-screen Show (4:3)</PresentationFormat>
  <Paragraphs>76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Britannic Bold</vt:lpstr>
      <vt:lpstr>Calibri</vt:lpstr>
      <vt:lpstr>Calisto MT</vt:lpstr>
      <vt:lpstr>Office Theme</vt:lpstr>
      <vt:lpstr>Attention Deficit Hyperactivity Disorder It’s not a disability, it’s a different ability!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Deficit Hyperactivity Disorder It’s not a disability, it’s a different ability!</dc:title>
  <dc:creator>Megan</dc:creator>
  <cp:lastModifiedBy>Megan Welk</cp:lastModifiedBy>
  <cp:revision>2</cp:revision>
  <dcterms:created xsi:type="dcterms:W3CDTF">2014-02-05T01:55:42Z</dcterms:created>
  <dcterms:modified xsi:type="dcterms:W3CDTF">2014-05-15T03:58:55Z</dcterms:modified>
</cp:coreProperties>
</file>